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FA6BD-9AEB-4FC1-82E4-EB1A72D1269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94271-2AAD-43A8-A135-40C61EF87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5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8514E8-AB47-45A7-BE23-A3E29D67B3D2}" type="slidenum">
              <a:rPr lang="en-US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prstClr val="black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8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t>Introduction Slides!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22D4-77D3-401F-808F-D250CCD3B20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64CE-7D74-4F32-B7E8-C29C9BC9D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7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22D4-77D3-401F-808F-D250CCD3B20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64CE-7D74-4F32-B7E8-C29C9BC9D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22D4-77D3-401F-808F-D250CCD3B20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64CE-7D74-4F32-B7E8-C29C9BC9D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62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3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38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77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24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26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8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22D4-77D3-401F-808F-D250CCD3B20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64CE-7D74-4F32-B7E8-C29C9BC9D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4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22D4-77D3-401F-808F-D250CCD3B20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64CE-7D74-4F32-B7E8-C29C9BC9D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22D4-77D3-401F-808F-D250CCD3B20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64CE-7D74-4F32-B7E8-C29C9BC9D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6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22D4-77D3-401F-808F-D250CCD3B20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64CE-7D74-4F32-B7E8-C29C9BC9D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6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22D4-77D3-401F-808F-D250CCD3B20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64CE-7D74-4F32-B7E8-C29C9BC9D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22D4-77D3-401F-808F-D250CCD3B20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64CE-7D74-4F32-B7E8-C29C9BC9D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2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22D4-77D3-401F-808F-D250CCD3B20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EF64CE-7D74-4F32-B7E8-C29C9BC9DDF9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22D4-77D3-401F-808F-D250CCD3B20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64CE-7D74-4F32-B7E8-C29C9BC9D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7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E422D4-77D3-401F-808F-D250CCD3B20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1EF64CE-7D74-4F32-B7E8-C29C9BC9D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1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600200"/>
            <a:ext cx="87630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1458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Welcome to </a:t>
            </a:r>
            <a:br>
              <a:rPr lang="en-US" sz="6000" dirty="0" smtClean="0">
                <a:solidFill>
                  <a:srgbClr val="1458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</a:br>
            <a:r>
              <a:rPr lang="en-US" sz="6000" dirty="0" smtClean="0">
                <a:solidFill>
                  <a:srgbClr val="1458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Truman State University</a:t>
            </a:r>
            <a:endParaRPr lang="en-US" sz="6000" dirty="0">
              <a:solidFill>
                <a:srgbClr val="1458B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9865" y="5127625"/>
            <a:ext cx="87630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8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Medium"/>
              </a:rPr>
              <a:t>Spring 2017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47664" y="3657599"/>
            <a:ext cx="7416824" cy="1470025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/>
          <a:p>
            <a:pPr algn="ctr">
              <a:defRPr/>
            </a:pPr>
            <a:r>
              <a:rPr lang="en-US" sz="4400">
                <a:solidFill>
                  <a:srgbClr val="F96A1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Medium"/>
              </a:rPr>
              <a:t>International Student Pre-Arrival Orientation– </a:t>
            </a:r>
            <a:r>
              <a:rPr lang="en-US" sz="4400" dirty="0">
                <a:solidFill>
                  <a:srgbClr val="F96A1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Medium"/>
              </a:rPr>
              <a:t>TB Testing &amp; Immunizations</a:t>
            </a:r>
          </a:p>
        </p:txBody>
      </p:sp>
    </p:spTree>
    <p:extLst>
      <p:ext uri="{BB962C8B-B14F-4D97-AF65-F5344CB8AC3E}">
        <p14:creationId xmlns:p14="http://schemas.microsoft.com/office/powerpoint/2010/main" val="355862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Box 3"/>
          <p:cNvSpPr txBox="1">
            <a:spLocks noChangeArrowheads="1"/>
          </p:cNvSpPr>
          <p:nvPr/>
        </p:nvSpPr>
        <p:spPr bwMode="auto">
          <a:xfrm>
            <a:off x="1676400" y="76200"/>
            <a:ext cx="5715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dirty="0">
                <a:solidFill>
                  <a:srgbClr val="1458BC"/>
                </a:solidFill>
                <a:latin typeface="Calibri" charset="0"/>
              </a:rPr>
              <a:t>Immunizations</a:t>
            </a:r>
            <a:br>
              <a:rPr lang="en-US" sz="6000" dirty="0">
                <a:solidFill>
                  <a:srgbClr val="1458BC"/>
                </a:solidFill>
                <a:latin typeface="Calibri" charset="0"/>
              </a:rPr>
            </a:br>
            <a:r>
              <a:rPr lang="en-US" sz="6000" dirty="0">
                <a:solidFill>
                  <a:srgbClr val="1458BC"/>
                </a:solidFill>
                <a:latin typeface="Calibri" charset="0"/>
              </a:rPr>
              <a:t>Requirements</a:t>
            </a:r>
          </a:p>
        </p:txBody>
      </p:sp>
      <p:sp>
        <p:nvSpPr>
          <p:cNvPr id="52226" name="TextBox 4"/>
          <p:cNvSpPr txBox="1">
            <a:spLocks noChangeArrowheads="1"/>
          </p:cNvSpPr>
          <p:nvPr/>
        </p:nvSpPr>
        <p:spPr bwMode="auto">
          <a:xfrm>
            <a:off x="152400" y="1828800"/>
            <a:ext cx="7239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000" dirty="0">
                <a:solidFill>
                  <a:srgbClr val="1458BC"/>
                </a:solidFill>
                <a:latin typeface="Calibri" charset="0"/>
              </a:rPr>
              <a:t>• </a:t>
            </a:r>
            <a:r>
              <a:rPr lang="en-US" sz="3000" b="1" u="sng" dirty="0">
                <a:solidFill>
                  <a:srgbClr val="1458BC"/>
                </a:solidFill>
                <a:latin typeface="Calibri" charset="0"/>
              </a:rPr>
              <a:t>Two</a:t>
            </a:r>
            <a:r>
              <a:rPr lang="en-US" sz="3000" dirty="0">
                <a:solidFill>
                  <a:srgbClr val="1458BC"/>
                </a:solidFill>
                <a:latin typeface="Calibri" charset="0"/>
              </a:rPr>
              <a:t> MMR vaccines – This means two shots, one month apart. These can cost between $65-75 in the United States.</a:t>
            </a:r>
          </a:p>
          <a:p>
            <a:pPr algn="just"/>
            <a:endParaRPr lang="en-US" sz="3000" dirty="0">
              <a:solidFill>
                <a:srgbClr val="1458BC"/>
              </a:solidFill>
              <a:latin typeface="Calibri" charset="0"/>
            </a:endParaRPr>
          </a:p>
          <a:p>
            <a:pPr algn="just">
              <a:buFont typeface="Arial" charset="0"/>
              <a:buChar char="•"/>
            </a:pPr>
            <a:r>
              <a:rPr lang="en-US" sz="3000" dirty="0">
                <a:solidFill>
                  <a:srgbClr val="1458BC"/>
                </a:solidFill>
                <a:latin typeface="Calibri" charset="0"/>
              </a:rPr>
              <a:t> A meningitis vaccine</a:t>
            </a:r>
          </a:p>
          <a:p>
            <a:pPr algn="just">
              <a:buFont typeface="Arial" charset="0"/>
              <a:buNone/>
            </a:pPr>
            <a:r>
              <a:rPr lang="en-US" sz="3000" dirty="0">
                <a:solidFill>
                  <a:srgbClr val="1458BC"/>
                </a:solidFill>
                <a:latin typeface="Calibri" charset="0"/>
              </a:rPr>
              <a:t>  (if you live on campus)</a:t>
            </a:r>
          </a:p>
          <a:p>
            <a:pPr algn="just">
              <a:buFont typeface="Arial" charset="0"/>
              <a:buNone/>
            </a:pPr>
            <a:endParaRPr lang="en-US" sz="3000" dirty="0">
              <a:solidFill>
                <a:srgbClr val="FFFFFF"/>
              </a:solidFill>
              <a:latin typeface="Calibri" charset="0"/>
            </a:endParaRPr>
          </a:p>
          <a:p>
            <a:pPr algn="just">
              <a:buFont typeface="Arial" charset="0"/>
              <a:buNone/>
            </a:pPr>
            <a:r>
              <a:rPr lang="en-US" sz="3000" dirty="0">
                <a:solidFill>
                  <a:srgbClr val="FFFFFF"/>
                </a:solidFill>
                <a:latin typeface="Calibri" charset="0"/>
              </a:rPr>
              <a:t>Remember that you MUST have proof of your immunizations when you arrive or will have to pay to get the immunizations again.</a:t>
            </a:r>
          </a:p>
          <a:p>
            <a:pPr algn="just"/>
            <a:endParaRPr lang="en-US" sz="3000" dirty="0">
              <a:solidFill>
                <a:srgbClr val="1458BC"/>
              </a:solidFill>
              <a:latin typeface="Calibri" charset="0"/>
            </a:endParaRPr>
          </a:p>
        </p:txBody>
      </p:sp>
      <p:pic>
        <p:nvPicPr>
          <p:cNvPr id="52227" name="Picture 2" descr="C:\Users\Megamind™\Desktop\Desktop\Designing\Truman\Orientation\Orientation Presentation PPT Format\Slide Pictures\13_BandAi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429000"/>
            <a:ext cx="24177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59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1905000" y="0"/>
            <a:ext cx="5715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dirty="0">
                <a:solidFill>
                  <a:srgbClr val="1458BC"/>
                </a:solidFill>
                <a:latin typeface="Calibri" charset="0"/>
              </a:rPr>
              <a:t>Immunizations</a:t>
            </a:r>
            <a:br>
              <a:rPr lang="en-US" sz="6000" dirty="0">
                <a:solidFill>
                  <a:srgbClr val="1458BC"/>
                </a:solidFill>
                <a:latin typeface="Calibri" charset="0"/>
              </a:rPr>
            </a:br>
            <a:r>
              <a:rPr lang="en-US" sz="6000" dirty="0">
                <a:solidFill>
                  <a:srgbClr val="1458BC"/>
                </a:solidFill>
                <a:latin typeface="Calibri" charset="0"/>
              </a:rPr>
              <a:t>Requirements</a:t>
            </a:r>
          </a:p>
        </p:txBody>
      </p:sp>
      <p:sp>
        <p:nvSpPr>
          <p:cNvPr id="58371" name="TextBox 4"/>
          <p:cNvSpPr txBox="1">
            <a:spLocks noChangeArrowheads="1"/>
          </p:cNvSpPr>
          <p:nvPr/>
        </p:nvSpPr>
        <p:spPr bwMode="auto">
          <a:xfrm>
            <a:off x="76200" y="1676400"/>
            <a:ext cx="5376863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000" dirty="0">
                <a:solidFill>
                  <a:srgbClr val="1458BC"/>
                </a:solidFill>
                <a:latin typeface="Calibri" charset="0"/>
              </a:rPr>
              <a:t>• Take care of this </a:t>
            </a:r>
            <a:r>
              <a:rPr lang="en-US" sz="3000" b="1" u="sng" dirty="0">
                <a:solidFill>
                  <a:srgbClr val="1458BC"/>
                </a:solidFill>
                <a:latin typeface="Calibri" charset="0"/>
              </a:rPr>
              <a:t>as soon as possible</a:t>
            </a:r>
            <a:r>
              <a:rPr lang="en-US" sz="3000" dirty="0">
                <a:solidFill>
                  <a:srgbClr val="1458BC"/>
                </a:solidFill>
                <a:latin typeface="Calibri" charset="0"/>
              </a:rPr>
              <a:t>.</a:t>
            </a:r>
          </a:p>
          <a:p>
            <a:pPr algn="just"/>
            <a:endParaRPr lang="en-US" sz="3000" dirty="0">
              <a:solidFill>
                <a:srgbClr val="1458BC"/>
              </a:solidFill>
              <a:latin typeface="Calibri" charset="0"/>
            </a:endParaRPr>
          </a:p>
          <a:p>
            <a:pPr algn="just">
              <a:buFont typeface="Arial" charset="0"/>
              <a:buChar char="•"/>
            </a:pPr>
            <a:r>
              <a:rPr lang="en-US" sz="3000" dirty="0">
                <a:solidFill>
                  <a:srgbClr val="1458BC"/>
                </a:solidFill>
                <a:latin typeface="Calibri" charset="0"/>
              </a:rPr>
              <a:t> Make sure that you keep your receipts and records from your immunizations to submit to the Student Health Center.</a:t>
            </a:r>
          </a:p>
          <a:p>
            <a:pPr algn="just"/>
            <a:endParaRPr lang="en-US" sz="2000" dirty="0">
              <a:solidFill>
                <a:srgbClr val="1458BC"/>
              </a:solidFill>
              <a:latin typeface="Calibri" charset="0"/>
            </a:endParaRPr>
          </a:p>
        </p:txBody>
      </p:sp>
      <p:pic>
        <p:nvPicPr>
          <p:cNvPr id="58372" name="Picture 2" descr="C:\Users\Megamind™\Desktop\Desktop\Designing\Truman\Orientation\Orientation Presentation PPT Format\Slide Pictures\13_BandAi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429000"/>
            <a:ext cx="24177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747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>
          <a:xfrm>
            <a:off x="914400" y="381000"/>
            <a:ext cx="7924800" cy="5334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1458BC"/>
                </a:solidFill>
              </a:rPr>
              <a:t>Why TB Testing: costs</a:t>
            </a:r>
          </a:p>
        </p:txBody>
      </p:sp>
      <p:sp>
        <p:nvSpPr>
          <p:cNvPr id="75779" name="TextBox 3"/>
          <p:cNvSpPr txBox="1">
            <a:spLocks noChangeArrowheads="1"/>
          </p:cNvSpPr>
          <p:nvPr/>
        </p:nvSpPr>
        <p:spPr bwMode="auto">
          <a:xfrm>
            <a:off x="304800" y="1143000"/>
            <a:ext cx="86106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1458BC"/>
                </a:solidFill>
                <a:latin typeface="Calibri" charset="0"/>
              </a:rPr>
              <a:t>All international students </a:t>
            </a:r>
            <a:r>
              <a:rPr lang="en-US" sz="2500" b="1" dirty="0">
                <a:solidFill>
                  <a:srgbClr val="1458BC"/>
                </a:solidFill>
                <a:latin typeface="Calibri" charset="0"/>
              </a:rPr>
              <a:t>must take a TB blood test upon arriving at Truman</a:t>
            </a:r>
            <a:r>
              <a:rPr lang="en-US" sz="2500" dirty="0">
                <a:solidFill>
                  <a:srgbClr val="1458BC"/>
                </a:solidFill>
                <a:latin typeface="Calibri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F96A1B"/>
                </a:solidFill>
                <a:latin typeface="Calibri" charset="0"/>
              </a:rPr>
              <a:t>TB skin tests and tests performed outside the United States will not be accepted!</a:t>
            </a:r>
            <a:r>
              <a:rPr lang="en-US" sz="2500" dirty="0">
                <a:solidFill>
                  <a:srgbClr val="1458BC"/>
                </a:solidFill>
                <a:latin typeface="Calibri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1458BC"/>
                </a:solidFill>
                <a:latin typeface="Calibri" charset="0"/>
              </a:rPr>
              <a:t>The company that performs the TB test will send a bill for it to your insurance company. The insurance company will pay part of the bill. You will get a bill for the rest.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1458BC"/>
                </a:solidFill>
                <a:latin typeface="Calibri" charset="0"/>
              </a:rPr>
              <a:t>You will probably pay $100-$200 for you TB test.</a:t>
            </a:r>
            <a:endParaRPr lang="en-US" sz="2500" dirty="0">
              <a:solidFill>
                <a:srgbClr val="1458BC"/>
              </a:solidFill>
              <a:latin typeface="Calibri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139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458BC"/>
                </a:solidFill>
                <a:latin typeface="Calibri" charset="0"/>
              </a:rPr>
              <a:t>We will make TB testing appointments for you.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458BC"/>
                </a:solidFill>
                <a:latin typeface="Calibri" charset="0"/>
              </a:rPr>
              <a:t>You will receive an appointment card with the time and date you need to go to the Health Center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458BC"/>
                </a:solidFill>
                <a:latin typeface="Calibri" charset="0"/>
              </a:rPr>
              <a:t>It is your responsibility to show up to the appointment or reschedule 24 hours prior if you know you can’t make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458BC"/>
                </a:solidFill>
                <a:latin typeface="Calibri" charset="0"/>
              </a:rPr>
              <a:t>If you do not go to your test, you will be charged a $10 no show fee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458BC"/>
                </a:solidFill>
                <a:latin typeface="Calibri" charset="0"/>
              </a:rPr>
              <a:t>If you miss your appointment, you will still need to take the test, but you must reschedule it </a:t>
            </a:r>
            <a:r>
              <a:rPr lang="en-US" sz="2400" dirty="0" smtClean="0">
                <a:solidFill>
                  <a:srgbClr val="1458BC"/>
                </a:solidFill>
                <a:latin typeface="Calibri" charset="0"/>
              </a:rPr>
              <a:t>yourself. </a:t>
            </a:r>
            <a:r>
              <a:rPr lang="en-US" sz="2400" dirty="0" smtClean="0">
                <a:solidFill>
                  <a:srgbClr val="1458BC"/>
                </a:solidFill>
                <a:latin typeface="Calibri" charset="0"/>
              </a:rPr>
              <a:t>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1458BC"/>
                </a:solidFill>
                <a:latin typeface="Calibri" charset="0"/>
              </a:rPr>
              <a:t>If you do not take your TB test, you will not be allowed to continue studying at Truman or living in the residence halls</a:t>
            </a:r>
            <a:r>
              <a:rPr lang="en-US" sz="2400" dirty="0" smtClean="0">
                <a:solidFill>
                  <a:srgbClr val="1458BC"/>
                </a:solidFill>
                <a:latin typeface="Calibri" charset="0"/>
              </a:rPr>
              <a:t>.</a:t>
            </a:r>
            <a:endParaRPr lang="en-US" sz="2400" dirty="0">
              <a:solidFill>
                <a:srgbClr val="1458BC"/>
              </a:solidFill>
              <a:latin typeface="Calibr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381000"/>
            <a:ext cx="6934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>
                <a:solidFill>
                  <a:srgbClr val="1458BC"/>
                </a:solidFill>
              </a:rPr>
              <a:t>Why TB Testing: Appointments</a:t>
            </a:r>
          </a:p>
        </p:txBody>
      </p:sp>
    </p:spTree>
    <p:extLst>
      <p:ext uri="{BB962C8B-B14F-4D97-AF65-F5344CB8AC3E}">
        <p14:creationId xmlns:p14="http://schemas.microsoft.com/office/powerpoint/2010/main" val="269314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457200"/>
            <a:ext cx="73152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1458BC"/>
                </a:solidFill>
              </a:rPr>
              <a:t>The test is required because…….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58BC"/>
                </a:solidFill>
              </a:rPr>
              <a:t>Missouri has some strict laws about TB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58BC"/>
                </a:solidFill>
              </a:rPr>
              <a:t>Many countries don’t treat all forms of TB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58BC"/>
                </a:solidFill>
              </a:rPr>
              <a:t>One Active TB case at Truman: $378,588 (costs  to student)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58BC"/>
                </a:solidFill>
              </a:rPr>
              <a:t>One Active TB case at Truman: lost 2 semesters of coursework</a:t>
            </a:r>
          </a:p>
          <a:p>
            <a:endParaRPr lang="en-US" dirty="0">
              <a:solidFill>
                <a:srgbClr val="1458BC"/>
              </a:solidFill>
            </a:endParaRPr>
          </a:p>
          <a:p>
            <a:r>
              <a:rPr lang="en-US" dirty="0">
                <a:solidFill>
                  <a:srgbClr val="1458BC"/>
                </a:solidFill>
              </a:rPr>
              <a:t>So you can either pay </a:t>
            </a:r>
            <a:r>
              <a:rPr lang="en-US" dirty="0" smtClean="0">
                <a:solidFill>
                  <a:srgbClr val="1458BC"/>
                </a:solidFill>
              </a:rPr>
              <a:t>$100-$200 dollars </a:t>
            </a:r>
            <a:r>
              <a:rPr lang="en-US" dirty="0">
                <a:solidFill>
                  <a:srgbClr val="1458BC"/>
                </a:solidFill>
              </a:rPr>
              <a:t>and receive free medical treatment if you test positive, or you can pay $378,588 . </a:t>
            </a:r>
          </a:p>
          <a:p>
            <a:endParaRPr lang="en-US" dirty="0">
              <a:solidFill>
                <a:srgbClr val="1458BC"/>
              </a:solidFill>
            </a:endParaRPr>
          </a:p>
          <a:p>
            <a:r>
              <a:rPr lang="en-US" dirty="0">
                <a:solidFill>
                  <a:srgbClr val="1458BC"/>
                </a:solidFill>
              </a:rPr>
              <a:t>This is why we require TB testing for all students!</a:t>
            </a:r>
          </a:p>
        </p:txBody>
      </p:sp>
    </p:spTree>
    <p:extLst>
      <p:ext uri="{BB962C8B-B14F-4D97-AF65-F5344CB8AC3E}">
        <p14:creationId xmlns:p14="http://schemas.microsoft.com/office/powerpoint/2010/main" val="75470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 smtClean="0">
                <a:solidFill>
                  <a:srgbClr val="1458BC"/>
                </a:solidFill>
                <a:latin typeface="+mn-lt"/>
              </a:rPr>
              <a:t>TB Testing – The process</a:t>
            </a:r>
            <a:endParaRPr lang="en-US" altLang="en-US" dirty="0" smtClean="0">
              <a:solidFill>
                <a:srgbClr val="1458BC"/>
              </a:solidFill>
              <a:latin typeface="+mn-lt"/>
            </a:endParaRPr>
          </a:p>
        </p:txBody>
      </p:sp>
      <p:grpSp>
        <p:nvGrpSpPr>
          <p:cNvPr id="27651" name="Group 32"/>
          <p:cNvGrpSpPr>
            <a:grpSpLocks/>
          </p:cNvGrpSpPr>
          <p:nvPr/>
        </p:nvGrpSpPr>
        <p:grpSpPr bwMode="auto">
          <a:xfrm>
            <a:off x="2123728" y="773867"/>
            <a:ext cx="4876800" cy="5486400"/>
            <a:chOff x="1752600" y="1371600"/>
            <a:chExt cx="4876800" cy="5486400"/>
          </a:xfrm>
        </p:grpSpPr>
        <p:sp>
          <p:nvSpPr>
            <p:cNvPr id="6" name="Rectangle 5"/>
            <p:cNvSpPr/>
            <p:nvPr/>
          </p:nvSpPr>
          <p:spPr>
            <a:xfrm>
              <a:off x="3124200" y="1371600"/>
              <a:ext cx="22860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Book Antiqua" pitchFamily="18" charset="0"/>
                </a:rPr>
                <a:t>Blood test*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>
              <a:off x="3048000" y="2286000"/>
              <a:ext cx="6858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6200000" flipH="1">
              <a:off x="4838700" y="2324100"/>
              <a:ext cx="6858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1752600" y="2971800"/>
              <a:ext cx="1905000" cy="990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Book Antiqua" pitchFamily="18" charset="0"/>
                </a:rPr>
                <a:t>Negative;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Book Antiqua" pitchFamily="18" charset="0"/>
                </a:rPr>
                <a:t>no TB – No problem!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2971800"/>
              <a:ext cx="1905000" cy="9906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Book Antiqua" pitchFamily="18" charset="0"/>
                </a:rPr>
                <a:t>Positive;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Book Antiqua" pitchFamily="18" charset="0"/>
                </a:rPr>
                <a:t>most likely latent TB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5400000">
              <a:off x="5525294" y="41521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4724400" y="4419600"/>
              <a:ext cx="1905000" cy="990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Book Antiqua" pitchFamily="18" charset="0"/>
                </a:rPr>
                <a:t>Proof of TB requires chest 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Book Antiqua" pitchFamily="18" charset="0"/>
                </a:rPr>
                <a:t>x-ray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5400000">
              <a:off x="5525294" y="55999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4724400" y="5791200"/>
              <a:ext cx="1905000" cy="1066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Book Antiqua" pitchFamily="18" charset="0"/>
                </a:rPr>
                <a:t>Latent TB requires medication – FREE!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4800" y="3745667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458BC"/>
                </a:solidFill>
              </a:rPr>
              <a:t>You can get free treatment for TB in the United States with your International Student </a:t>
            </a:r>
            <a:r>
              <a:rPr lang="en-US">
                <a:solidFill>
                  <a:srgbClr val="1458BC"/>
                </a:solidFill>
              </a:rPr>
              <a:t>Health Insurance! </a:t>
            </a:r>
            <a:endParaRPr lang="en-US" dirty="0">
              <a:solidFill>
                <a:srgbClr val="1458B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2327" y="4992648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*TB blood test MUST be taken at Truman upon arrival. Previous TB test results will NOT be acceptable, including results from your home country.</a:t>
            </a:r>
          </a:p>
        </p:txBody>
      </p:sp>
    </p:spTree>
    <p:extLst>
      <p:ext uri="{BB962C8B-B14F-4D97-AF65-F5344CB8AC3E}">
        <p14:creationId xmlns:p14="http://schemas.microsoft.com/office/powerpoint/2010/main" val="31158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484</Words>
  <Application>Microsoft Office PowerPoint</Application>
  <PresentationFormat>On-screen Show (4:3)</PresentationFormat>
  <Paragraphs>48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Welcome to  Truman State University</vt:lpstr>
      <vt:lpstr>PowerPoint Presentation</vt:lpstr>
      <vt:lpstr>PowerPoint Presentation</vt:lpstr>
      <vt:lpstr>Why TB Testing: costs</vt:lpstr>
      <vt:lpstr>PowerPoint Presentation</vt:lpstr>
      <vt:lpstr>PowerPoint Presentation</vt:lpstr>
      <vt:lpstr>TB Testing – The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Truman State University</dc:title>
  <dc:creator>user</dc:creator>
  <cp:lastModifiedBy>user</cp:lastModifiedBy>
  <cp:revision>3</cp:revision>
  <dcterms:created xsi:type="dcterms:W3CDTF">2016-11-29T15:26:19Z</dcterms:created>
  <dcterms:modified xsi:type="dcterms:W3CDTF">2017-01-05T16:13:28Z</dcterms:modified>
</cp:coreProperties>
</file>